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4" r:id="rId6"/>
    <p:sldId id="265" r:id="rId7"/>
    <p:sldId id="273" r:id="rId8"/>
    <p:sldId id="266" r:id="rId9"/>
    <p:sldId id="275" r:id="rId10"/>
    <p:sldId id="269" r:id="rId11"/>
    <p:sldId id="276" r:id="rId12"/>
    <p:sldId id="270" r:id="rId13"/>
    <p:sldId id="271" r:id="rId14"/>
    <p:sldId id="277" r:id="rId15"/>
    <p:sldId id="272" r:id="rId1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>
      <p:cViewPr varScale="1">
        <p:scale>
          <a:sx n="78" d="100"/>
          <a:sy n="78" d="100"/>
        </p:scale>
        <p:origin x="182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5FB9A08-40BC-47B5-8130-616BDCF09507}" type="datetime1">
              <a:rPr lang="fr-FR" smtClean="0"/>
              <a:t>06/02/2022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082B9BC8-1895-4EB7-B2E1-D3911C69AD0C}" type="datetime1">
              <a:rPr lang="fr-FR" smtClean="0"/>
              <a:pPr/>
              <a:t>06/02/2022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7" name="Rectangle 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0AE1499-D871-4B5A-815F-37F8E0C46F8C}" type="datetime1">
              <a:rPr lang="fr-FR" smtClean="0"/>
              <a:pPr/>
              <a:t>06/02/2022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CFD53AE-A1A9-4971-B817-D6F393C7FE35}" type="datetime1">
              <a:rPr lang="fr-FR" smtClean="0"/>
              <a:pPr/>
              <a:t>06/02/2022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4EA85BC-BD2B-458E-8340-8D31B4F152AE}" type="datetime1">
              <a:rPr lang="fr-FR" smtClean="0"/>
              <a:pPr/>
              <a:t>06/02/2022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9DB741-A3C2-4C75-A4D1-97F129BE9491}" type="datetime1">
              <a:rPr lang="fr-FR" smtClean="0"/>
              <a:pPr/>
              <a:t>06/02/2022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B59C61-65A8-4FB6-8060-9ACE25B631CB}" type="datetime1">
              <a:rPr lang="fr-FR" noProof="0" smtClean="0"/>
              <a:pPr/>
              <a:t>06/02/2022</a:t>
            </a:fld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19C7B91-9FE1-44A2-8FAA-E998ADCC26EE}" type="datetime1">
              <a:rPr lang="fr-FR" smtClean="0"/>
              <a:pPr/>
              <a:t>06/02/2022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4294901-3B67-4101-8D94-E7F6C7A7004D}" type="datetime1">
              <a:rPr lang="fr-FR" smtClean="0"/>
              <a:pPr/>
              <a:t>06/02/2022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311718-BEC8-4DB8-9B0A-52986EABC5C9}" type="datetime1">
              <a:rPr lang="fr-FR" smtClean="0"/>
              <a:pPr/>
              <a:t>06/02/2022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600" noProof="0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pour l’image 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83871E-5D80-4EDF-9E01-94E184402302}" type="datetime1">
              <a:rPr lang="fr-FR" smtClean="0"/>
              <a:pPr/>
              <a:t>06/02/2022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A9F01D7A-F2CA-4D89-BC48-D8C829AA64E1}" type="datetime1">
              <a:rPr lang="fr-FR" smtClean="0"/>
              <a:pPr/>
              <a:t>06/02/2022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cyDSLSkb0k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tN9HUDmCQc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QuickSort – CPU à GPU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Parallélisation et Performances.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Optimisation &amp; Difficultés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02D135-5407-4408-873F-18195CAA2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/>
          <a:p>
            <a:r>
              <a:rPr lang="fr-FR" sz="1700" dirty="0"/>
              <a:t>HyperQuickSort =&gt; </a:t>
            </a:r>
            <a:r>
              <a:rPr lang="fr-FR" sz="1700" b="1" i="1" dirty="0">
                <a:solidFill>
                  <a:srgbClr val="00B0F0"/>
                </a:solidFill>
              </a:rPr>
              <a:t>better</a:t>
            </a:r>
          </a:p>
          <a:p>
            <a:pPr lvl="1"/>
            <a:r>
              <a:rPr lang="fr-FR" sz="1700" dirty="0"/>
              <a:t>Variante du précédent algorithme =&gt; </a:t>
            </a:r>
            <a:r>
              <a:rPr lang="fr-FR" sz="1700" b="1" i="1" dirty="0">
                <a:solidFill>
                  <a:srgbClr val="00B0F0"/>
                </a:solidFill>
              </a:rPr>
              <a:t>poor</a:t>
            </a:r>
          </a:p>
          <a:p>
            <a:pPr lvl="1"/>
            <a:r>
              <a:rPr lang="fr-FR" sz="1700" dirty="0"/>
              <a:t>Pivot proche de la médiane pour équilibrer la charge</a:t>
            </a:r>
          </a:p>
          <a:p>
            <a:pPr lvl="1"/>
            <a:endParaRPr lang="fr-FR" sz="1700" dirty="0"/>
          </a:p>
          <a:p>
            <a:r>
              <a:rPr lang="fr-FR" sz="1700" dirty="0"/>
              <a:t>Parallel Sorting by Regular Sampling (PSRS) =&gt; </a:t>
            </a:r>
            <a:r>
              <a:rPr lang="fr-FR" sz="1700" b="1" i="1" dirty="0">
                <a:solidFill>
                  <a:srgbClr val="00B0F0"/>
                </a:solidFill>
              </a:rPr>
              <a:t>best</a:t>
            </a:r>
          </a:p>
          <a:p>
            <a:pPr lvl="1"/>
            <a:r>
              <a:rPr lang="fr-FR" sz="1700" dirty="0"/>
              <a:t>Meilleur équilibre de la charge</a:t>
            </a:r>
          </a:p>
          <a:p>
            <a:pPr lvl="1"/>
            <a:r>
              <a:rPr lang="fr-FR" sz="1700" dirty="0"/>
              <a:t>Le nombre de processus n'a pas besoin d'être une puissance de 2, ce qui est requis par l'algorithme parallèle de tri rapide et l'algorithme HyperQuickSort.</a:t>
            </a:r>
          </a:p>
          <a:p>
            <a:pPr marL="365760" lvl="1" indent="0">
              <a:buNone/>
            </a:pPr>
            <a:endParaRPr lang="fr-FR" sz="17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459A66-5826-4BE9-8800-BD7CC14B7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511203"/>
            <a:ext cx="4343400" cy="28992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286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D28BA-1FE8-4E0B-8D11-0F9F85E4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fr-FR" dirty="0"/>
              <a:t>Optimisation &amp; Difficultés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9ED40D3-1CC7-4337-A41C-6F8729443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70" y="1897381"/>
            <a:ext cx="9144000" cy="3063238"/>
          </a:xfrm>
          <a:prstGeom prst="rect">
            <a:avLst/>
          </a:prstGeom>
          <a:noFill/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3B688D3-E212-4855-AEA9-BE6436741195}"/>
              </a:ext>
            </a:extLst>
          </p:cNvPr>
          <p:cNvSpPr txBox="1"/>
          <p:nvPr/>
        </p:nvSpPr>
        <p:spPr>
          <a:xfrm>
            <a:off x="1490670" y="5301208"/>
            <a:ext cx="899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Architecture spécifique nécessaire pour appeler un kernel fils depuis un kernel parent.</a:t>
            </a:r>
          </a:p>
        </p:txBody>
      </p:sp>
      <p:pic>
        <p:nvPicPr>
          <p:cNvPr id="11" name="Graphique 10" descr="Visage en colère avec remplissage uni avec un remplissage uni">
            <a:extLst>
              <a:ext uri="{FF2B5EF4-FFF2-40B4-BE49-F238E27FC236}">
                <a16:creationId xmlns:a16="http://schemas.microsoft.com/office/drawing/2014/main" id="{75A7B6F5-3892-4AB1-8457-F574C5EE6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1288" y="5028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953CC32-E887-49BB-A6B4-65415484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04664"/>
            <a:ext cx="9144000" cy="2743200"/>
          </a:xfrm>
        </p:spPr>
        <p:txBody>
          <a:bodyPr/>
          <a:lstStyle/>
          <a:p>
            <a:r>
              <a:rPr lang="en-US" dirty="0"/>
              <a:t>Merci de votre attention !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FB09094-2B47-4F00-8469-2392E7429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/>
          <a:lstStyle/>
          <a:p>
            <a:pPr algn="ctr"/>
            <a:r>
              <a:rPr lang="en-US" dirty="0"/>
              <a:t>Des questions 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que 4" descr="Badge point d’interrogation avec un remplissage uni">
            <a:extLst>
              <a:ext uri="{FF2B5EF4-FFF2-40B4-BE49-F238E27FC236}">
                <a16:creationId xmlns:a16="http://schemas.microsoft.com/office/drawing/2014/main" id="{4B73CE9B-77C7-4755-8C69-DE2E1CC81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9411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387FA-BA3B-4B28-8FAD-6BF55767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fr-FR" u="sng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192D38-99BD-415A-925F-952307C3B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6732240" cy="4270375"/>
          </a:xfrm>
        </p:spPr>
        <p:txBody>
          <a:bodyPr>
            <a:normAutofit/>
          </a:bodyPr>
          <a:lstStyle/>
          <a:p>
            <a:r>
              <a:rPr lang="fr-FR" dirty="0"/>
              <a:t>Explication de l’algorithme QuickSort (tri rapide)</a:t>
            </a:r>
          </a:p>
          <a:p>
            <a:r>
              <a:rPr lang="fr-FR" dirty="0"/>
              <a:t>Parallélisation de l’algorithme</a:t>
            </a:r>
          </a:p>
          <a:p>
            <a:r>
              <a:rPr lang="fr-FR" dirty="0"/>
              <a:t>Code CPU vs GPU</a:t>
            </a:r>
          </a:p>
          <a:p>
            <a:r>
              <a:rPr lang="fr-FR" dirty="0"/>
              <a:t>Performances CPU vs GPU</a:t>
            </a:r>
          </a:p>
          <a:p>
            <a:r>
              <a:rPr lang="fr-FR" dirty="0"/>
              <a:t>Optimisation &amp; Difficultés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5CB4ED-88DC-40AC-B624-21599B046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2060848"/>
            <a:ext cx="4343400" cy="2427960"/>
          </a:xfrm>
          <a:prstGeom prst="rect">
            <a:avLst/>
          </a:prstGeom>
          <a:noFill/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16B9F45-CF0D-4B59-B307-5F147D6327B7}"/>
              </a:ext>
            </a:extLst>
          </p:cNvPr>
          <p:cNvSpPr txBox="1"/>
          <p:nvPr/>
        </p:nvSpPr>
        <p:spPr>
          <a:xfrm>
            <a:off x="119844" y="6400800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NVIDIA GeForce RTX 2080</a:t>
            </a:r>
          </a:p>
        </p:txBody>
      </p:sp>
    </p:spTree>
    <p:extLst>
      <p:ext uri="{BB962C8B-B14F-4D97-AF65-F5344CB8AC3E}">
        <p14:creationId xmlns:p14="http://schemas.microsoft.com/office/powerpoint/2010/main" val="327295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Explication de l’algorithme QuickSort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7779DD7-4BF8-41D4-9E8B-1F7F53AFF0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15" y="1828800"/>
            <a:ext cx="4343400" cy="3319598"/>
          </a:xfrm>
          <a:noFill/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8833DE3E-67BF-4004-8CA1-048324294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Choix d’un pivot </a:t>
            </a:r>
            <a:r>
              <a:rPr lang="en-US" b="1" u="sng" dirty="0"/>
              <a:t>aléatoire</a:t>
            </a:r>
            <a:r>
              <a:rPr lang="en-US" dirty="0"/>
              <a:t> </a:t>
            </a:r>
          </a:p>
          <a:p>
            <a:r>
              <a:rPr lang="en-US" dirty="0"/>
              <a:t>Série de partionnement des données : </a:t>
            </a:r>
          </a:p>
          <a:p>
            <a:pPr lvl="3"/>
            <a:r>
              <a:rPr lang="en-US" dirty="0"/>
              <a:t>Gauche (&lt; au pivot)</a:t>
            </a:r>
          </a:p>
          <a:p>
            <a:pPr lvl="3"/>
            <a:r>
              <a:rPr lang="en-US" dirty="0"/>
              <a:t>Droite (&gt; au pivot)</a:t>
            </a:r>
          </a:p>
          <a:p>
            <a:r>
              <a:rPr lang="en-US" dirty="0"/>
              <a:t>Des sélecteurs pointent aux extrémités du tableau et font un tri de part et d’autre du pivot =&gt; 2 sous- tableaux</a:t>
            </a:r>
          </a:p>
          <a:p>
            <a:r>
              <a:rPr lang="en-US" dirty="0"/>
              <a:t>On réapplique la même méthode jusqu’à avoir des sous-ensembles de 1</a:t>
            </a:r>
          </a:p>
          <a:p>
            <a:r>
              <a:rPr lang="en-US" dirty="0"/>
              <a:t>Données triées !</a:t>
            </a:r>
          </a:p>
          <a:p>
            <a:endParaRPr lang="en-US" dirty="0"/>
          </a:p>
          <a:p>
            <a:pPr marL="1005840" lvl="3" indent="0">
              <a:buNone/>
            </a:pPr>
            <a:endParaRPr lang="en-US" dirty="0"/>
          </a:p>
          <a:p>
            <a:pPr lvl="3"/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5FEC3C7-F282-459A-853C-8F30C0C36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fr-FR" b="1" dirty="0"/>
              <a:t>Objectif : </a:t>
            </a:r>
          </a:p>
          <a:p>
            <a:r>
              <a:rPr lang="fr-FR" dirty="0"/>
              <a:t>Partionnement d’un tableau non trié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BEF029-31EA-4CA9-A0B0-0E1FF1DE7856}"/>
              </a:ext>
            </a:extLst>
          </p:cNvPr>
          <p:cNvSpPr txBox="1"/>
          <p:nvPr/>
        </p:nvSpPr>
        <p:spPr>
          <a:xfrm>
            <a:off x="730896" y="6216134"/>
            <a:ext cx="993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Source : Algorithme les tableaux tri rapide - YouTube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EFA790-E270-4521-BA98-A168D77E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168" y="2348880"/>
            <a:ext cx="4392488" cy="1656184"/>
          </a:xfrm>
        </p:spPr>
        <p:txBody>
          <a:bodyPr anchor="b">
            <a:normAutofit fontScale="90000"/>
          </a:bodyPr>
          <a:lstStyle/>
          <a:p>
            <a:r>
              <a:rPr lang="fr-FR" sz="2400" dirty="0"/>
              <a:t>Explication de l’algorithme QuickSort</a:t>
            </a:r>
            <a:br>
              <a:rPr lang="fr-FR" sz="2400" dirty="0"/>
            </a:br>
            <a:br>
              <a:rPr lang="fr-FR" sz="2400" dirty="0"/>
            </a:br>
            <a:br>
              <a:rPr lang="fr-FR" sz="2400" dirty="0"/>
            </a:br>
            <a:br>
              <a:rPr lang="fr-FR" sz="2400" dirty="0"/>
            </a:br>
            <a:r>
              <a:rPr lang="fr-FR" sz="2400" dirty="0"/>
              <a:t>=&gt; Géré par </a:t>
            </a:r>
            <a:r>
              <a:rPr lang="fr-FR" sz="2400" b="1" u="sng" dirty="0"/>
              <a:t>UN SEUL processus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EFACAB8-BE6A-4F23-B0EF-42751C3A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83" y="777240"/>
            <a:ext cx="3367735" cy="5303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0645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Parallélisation de l'algorithme QuickSort : Parallel QuickSort</a:t>
            </a:r>
          </a:p>
        </p:txBody>
      </p:sp>
      <p:pic>
        <p:nvPicPr>
          <p:cNvPr id="11" name="Enregistrement d’écran 10">
            <a:hlinkClick r:id="" action="ppaction://media"/>
            <a:extLst>
              <a:ext uri="{FF2B5EF4-FFF2-40B4-BE49-F238E27FC236}">
                <a16:creationId xmlns:a16="http://schemas.microsoft.com/office/drawing/2014/main" id="{B3C6AE00-2269-4C74-8036-3A02170217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688" y="1828800"/>
            <a:ext cx="8812212" cy="4267200"/>
          </a:xfrm>
        </p:spPr>
      </p:pic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Parallélisation de l'algorithme QuickSort : Parallel QuickSort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3C1D83-21C5-4DE3-AA37-67CCD168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40" y="2552082"/>
            <a:ext cx="4343400" cy="2747200"/>
          </a:xfrm>
          <a:prstGeom prst="rect">
            <a:avLst/>
          </a:prstGeom>
          <a:noFill/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C8BD3E-A6B7-4BA6-ACC3-A9624D5A7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Pseudo-Code :</a:t>
            </a:r>
          </a:p>
          <a:p>
            <a:pPr lvl="1"/>
            <a:r>
              <a:rPr lang="fr-FR" dirty="0"/>
              <a:t>Lancer n processus qui vont partitionner la liste et la trier en utilisant l'élément pivot sélectionné</a:t>
            </a:r>
          </a:p>
          <a:p>
            <a:pPr lvl="1"/>
            <a:r>
              <a:rPr lang="fr-FR" dirty="0"/>
              <a:t>Les n processus travailleront sur toutes les partitions depuis le début de l'algorithme jusqu'à ce que la liste soit triée.</a:t>
            </a:r>
          </a:p>
          <a:p>
            <a:pPr lvl="1"/>
            <a:r>
              <a:rPr lang="fr-FR" dirty="0"/>
              <a:t>Chaque processus trouve un pivot et partitionne la liste en fonction du pivot sélectionné.</a:t>
            </a:r>
          </a:p>
          <a:p>
            <a:pPr lvl="1"/>
            <a:r>
              <a:rPr lang="fr-FR" dirty="0"/>
              <a:t>Enfin, la liste est fusionnée pour former une liste triée.</a:t>
            </a:r>
          </a:p>
          <a:p>
            <a:r>
              <a:rPr lang="fr-FR" dirty="0"/>
              <a:t>Complexité de O(nlogn) à O(n)</a:t>
            </a:r>
          </a:p>
          <a:p>
            <a:r>
              <a:rPr lang="fr-FR" dirty="0"/>
              <a:t>1 processus =&gt; n processus (autant que nécessaire jusqu’à avoir seulement des tableaux de 1 élément)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816D27-12FB-4DB6-8F9A-FA06F3726A47}"/>
              </a:ext>
            </a:extLst>
          </p:cNvPr>
          <p:cNvSpPr txBox="1"/>
          <p:nvPr/>
        </p:nvSpPr>
        <p:spPr>
          <a:xfrm>
            <a:off x="1127448" y="5877272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Source : Parallel Quicksort Algorithm with Example | Parallelizing Quicksort | Parallel Computing - YouTube</a:t>
            </a:r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9D3F25D-C980-44BB-AABE-6DFFDE4EC3E6}"/>
              </a:ext>
            </a:extLst>
          </p:cNvPr>
          <p:cNvSpPr/>
          <p:nvPr/>
        </p:nvSpPr>
        <p:spPr>
          <a:xfrm>
            <a:off x="3055172" y="4365104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A81B5E4-0851-4DB2-B8B1-8B035FAEA381}"/>
              </a:ext>
            </a:extLst>
          </p:cNvPr>
          <p:cNvSpPr/>
          <p:nvPr/>
        </p:nvSpPr>
        <p:spPr>
          <a:xfrm>
            <a:off x="2001170" y="4384064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DF61562-E8CF-46E2-BA86-A2F45E8F5120}"/>
              </a:ext>
            </a:extLst>
          </p:cNvPr>
          <p:cNvSpPr/>
          <p:nvPr/>
        </p:nvSpPr>
        <p:spPr>
          <a:xfrm>
            <a:off x="2546545" y="4372537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55DA571-ACA5-439B-B881-E1B4006CA49B}"/>
              </a:ext>
            </a:extLst>
          </p:cNvPr>
          <p:cNvSpPr/>
          <p:nvPr/>
        </p:nvSpPr>
        <p:spPr>
          <a:xfrm>
            <a:off x="4122919" y="4384064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D130F01-B44A-4750-B265-5D6888352899}"/>
              </a:ext>
            </a:extLst>
          </p:cNvPr>
          <p:cNvSpPr/>
          <p:nvPr/>
        </p:nvSpPr>
        <p:spPr>
          <a:xfrm>
            <a:off x="1483369" y="4365104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9688254-9B52-438F-80F0-92016CE79D6A}"/>
              </a:ext>
            </a:extLst>
          </p:cNvPr>
          <p:cNvSpPr/>
          <p:nvPr/>
        </p:nvSpPr>
        <p:spPr>
          <a:xfrm>
            <a:off x="4727848" y="4941647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9E2F4B8-CCEA-43BF-A8B8-0AA0E45BB0F3}"/>
              </a:ext>
            </a:extLst>
          </p:cNvPr>
          <p:cNvSpPr/>
          <p:nvPr/>
        </p:nvSpPr>
        <p:spPr>
          <a:xfrm>
            <a:off x="5321886" y="4940205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C00F666-A944-4B6E-AEB9-7A4CF38326B9}"/>
              </a:ext>
            </a:extLst>
          </p:cNvPr>
          <p:cNvSpPr/>
          <p:nvPr/>
        </p:nvSpPr>
        <p:spPr>
          <a:xfrm>
            <a:off x="3659640" y="3744788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832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Code CPU/Code GPU – Gestion Block/Threads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C523D96-7AB7-472D-9751-0B27EE312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844824"/>
            <a:ext cx="2627784" cy="466482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B75CBE-C15C-4D91-BDA4-BAA80509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3645024"/>
            <a:ext cx="6192688" cy="37753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0FF9C1-9667-4F38-8FDA-EE081E7F2563}"/>
              </a:ext>
            </a:extLst>
          </p:cNvPr>
          <p:cNvSpPr txBox="1"/>
          <p:nvPr/>
        </p:nvSpPr>
        <p:spPr>
          <a:xfrm>
            <a:off x="4727848" y="2708920"/>
            <a:ext cx="594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Sortie console :</a:t>
            </a:r>
          </a:p>
        </p:txBody>
      </p:sp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48F594D-CAE7-4BD4-B2C1-B0DD1F61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rtlCol="0"/>
          <a:lstStyle/>
          <a:p>
            <a:pPr rtl="0"/>
            <a:r>
              <a:rPr lang="fr-FR" dirty="0"/>
              <a:t>Code CPU/Code GPU – Gestion Block/Threads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DE4996-DA54-482C-A0B2-029CF0789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9" y="6014559"/>
            <a:ext cx="9317896" cy="4165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5B59192-DCBD-4054-8D52-E641A566AE51}"/>
              </a:ext>
            </a:extLst>
          </p:cNvPr>
          <p:cNvSpPr txBox="1"/>
          <p:nvPr/>
        </p:nvSpPr>
        <p:spPr>
          <a:xfrm>
            <a:off x="312434" y="5597682"/>
            <a:ext cx="594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Sortie console :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87961B0-9EE0-41B2-8C21-A8B811B4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51" y="1647745"/>
            <a:ext cx="2956816" cy="129551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864BACB-5ECE-4B0A-9F5C-C34CC017F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1" y="1600200"/>
            <a:ext cx="3679806" cy="298092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EC1422F-9E10-40BB-B43F-0A8DF9A38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391" y="1597731"/>
            <a:ext cx="3693693" cy="429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0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Performances CPU vs GPU</a:t>
            </a: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9562E50B-449B-439C-AE3F-75A1214BA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527175"/>
              </p:ext>
            </p:extLst>
          </p:nvPr>
        </p:nvGraphicFramePr>
        <p:xfrm>
          <a:off x="1524000" y="1916832"/>
          <a:ext cx="9144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457962918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581977101"/>
                    </a:ext>
                  </a:extLst>
                </a:gridCol>
              </a:tblGrid>
              <a:tr h="514816">
                <a:tc>
                  <a:txBody>
                    <a:bodyPr/>
                    <a:lstStyle/>
                    <a:p>
                      <a:r>
                        <a:rPr lang="fr-FR" dirty="0"/>
                        <a:t>Temps d’exécution CPU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Temps d’exécution GPU</a:t>
                      </a:r>
                    </a:p>
                    <a:p>
                      <a:endParaRPr lang="fr-FR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7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0.000011 secondes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0.000007 secondes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4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92683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ie informatique 16: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88_TF02901026_TF02901026.potx" id="{5B96A3B2-8F6C-4C57-AD71-65ECFD3B95A9}" vid="{BBAB43E6-1C62-4FD6-865E-EDACF7274DEC}"/>
    </a:ext>
  </a:extLst>
</a:theme>
</file>

<file path=ppt/theme/theme2.xml><?xml version="1.0" encoding="utf-8"?>
<a:theme xmlns:a="http://schemas.openxmlformats.org/drawingml/2006/main" name="Thèm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technologique de circuit imprimé pour professionnels (grand écran)</Template>
  <TotalTime>597</TotalTime>
  <Words>378</Words>
  <Application>Microsoft Office PowerPoint</Application>
  <PresentationFormat>Grand écran</PresentationFormat>
  <Paragraphs>54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Candara</vt:lpstr>
      <vt:lpstr>Consolas</vt:lpstr>
      <vt:lpstr>Technologie informatique 16:9</vt:lpstr>
      <vt:lpstr>QuickSort – CPU à GPU</vt:lpstr>
      <vt:lpstr>Sommaire :</vt:lpstr>
      <vt:lpstr>Explication de l’algorithme QuickSort</vt:lpstr>
      <vt:lpstr>Explication de l’algorithme QuickSort    =&gt; Géré par UN SEUL processus</vt:lpstr>
      <vt:lpstr>Parallélisation de l'algorithme QuickSort : Parallel QuickSort</vt:lpstr>
      <vt:lpstr>Parallélisation de l'algorithme QuickSort : Parallel QuickSort</vt:lpstr>
      <vt:lpstr>Code CPU/Code GPU – Gestion Block/Threads</vt:lpstr>
      <vt:lpstr>Code CPU/Code GPU – Gestion Block/Threads</vt:lpstr>
      <vt:lpstr>Performances CPU vs GPU</vt:lpstr>
      <vt:lpstr>Optimisation &amp; Difficultés</vt:lpstr>
      <vt:lpstr>Optimisation &amp; Difficultés</vt:lpstr>
      <vt:lpstr>Merci de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QuickSort – CPU à GPU</dc:title>
  <dc:creator>MADAD Sarra</dc:creator>
  <cp:lastModifiedBy>MADAD Sarra</cp:lastModifiedBy>
  <cp:revision>8</cp:revision>
  <dcterms:created xsi:type="dcterms:W3CDTF">2022-02-04T21:12:07Z</dcterms:created>
  <dcterms:modified xsi:type="dcterms:W3CDTF">2022-02-06T21:11:04Z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